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77" r:id="rId2"/>
    <p:sldId id="262" r:id="rId3"/>
    <p:sldId id="279" r:id="rId4"/>
    <p:sldId id="267" r:id="rId5"/>
    <p:sldId id="272" r:id="rId6"/>
    <p:sldId id="268" r:id="rId7"/>
    <p:sldId id="273" r:id="rId8"/>
    <p:sldId id="269" r:id="rId9"/>
    <p:sldId id="270" r:id="rId10"/>
    <p:sldId id="266" r:id="rId11"/>
    <p:sldId id="275" r:id="rId12"/>
    <p:sldId id="264" r:id="rId13"/>
    <p:sldId id="257" r:id="rId14"/>
    <p:sldId id="260" r:id="rId15"/>
    <p:sldId id="265" r:id="rId16"/>
    <p:sldId id="258" r:id="rId17"/>
    <p:sldId id="261" r:id="rId18"/>
    <p:sldId id="259" r:id="rId19"/>
    <p:sldId id="281" r:id="rId20"/>
    <p:sldId id="280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02" autoAdjust="0"/>
    <p:restoredTop sz="94660"/>
  </p:normalViewPr>
  <p:slideViewPr>
    <p:cSldViewPr snapToGrid="0">
      <p:cViewPr>
        <p:scale>
          <a:sx n="58" d="100"/>
          <a:sy n="58" d="100"/>
        </p:scale>
        <p:origin x="1028" y="1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5973CA-CC5C-4C97-A3F2-469208152D86}" type="datetimeFigureOut">
              <a:rPr lang="en-US" smtClean="0"/>
              <a:t>10/9/2020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3604AA-458A-4732-B12E-D800459573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2507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403D57-B5B7-4B90-8A8E-95D2F9FBB9F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9535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403D57-B5B7-4B90-8A8E-95D2F9FBB9F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9535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3604AA-458A-4732-B12E-D8004595731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9232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DD488-A516-4E97-ADC6-DDE4DCDA55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2B75D7D-073F-4EB1-95E2-D40B0C3C32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C595BD-A919-4124-97A2-4367628D88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D48B2-A84D-4AE9-B11A-429026B0C245}" type="datetimeFigureOut">
              <a:rPr lang="en-US" smtClean="0"/>
              <a:t>10/9/2020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DA08C4-A4BF-4D4E-931C-5CA5656A3F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40D5ED-2FCD-495B-97CF-82B50CFB5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BD302-F50A-4E67-AAF3-C739ECB454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4243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288809-E4FC-43E7-835A-54EE96DE7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DBBEBA9-2656-48E7-8493-5B3496CEBB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BBA601-2BE1-4BF0-90F3-8B1C7C4562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D48B2-A84D-4AE9-B11A-429026B0C245}" type="datetimeFigureOut">
              <a:rPr lang="en-US" smtClean="0"/>
              <a:t>10/9/2020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C6FE3E-76C1-4C52-9559-7C1606F124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6CC310-6996-4D69-A179-B460CBA415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BD302-F50A-4E67-AAF3-C739ECB454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577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8FB1DA6-1938-4777-911A-DAF294A2860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DCEADE6-71AF-469B-BD5E-677D2013A7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BDB661-4318-4106-88CF-F83B4B833C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D48B2-A84D-4AE9-B11A-429026B0C245}" type="datetimeFigureOut">
              <a:rPr lang="en-US" smtClean="0"/>
              <a:t>10/9/2020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EC8158-8FB1-4FD3-AF14-117ACEF5A3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BD51C4-7E53-43B1-86E0-0A27CA83D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BD302-F50A-4E67-AAF3-C739ECB454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220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473807-1F0D-41A1-8B6B-1D79D948F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1C349F-C3C2-451D-9BF7-0E932757E0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1BD30-B3FC-4C71-9ABA-C966A67422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D48B2-A84D-4AE9-B11A-429026B0C245}" type="datetimeFigureOut">
              <a:rPr lang="en-US" smtClean="0"/>
              <a:t>10/9/2020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77E633-89F5-4B84-B146-E9C9202446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0C2E63-A327-4AB0-A7D0-05F62A783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BD302-F50A-4E67-AAF3-C739ECB454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1275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27BBD-C780-4E2F-B09E-37569D9C36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5A1A7E-EC63-40A5-AFEC-9CE85931EB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838B58-529D-46FC-9407-5A7F526546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D48B2-A84D-4AE9-B11A-429026B0C245}" type="datetimeFigureOut">
              <a:rPr lang="en-US" smtClean="0"/>
              <a:t>10/9/2020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CCC409-5DBB-4F21-A572-CE6BA4848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A1FD99-91A4-4A9C-B32C-E1BFA5987C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BD302-F50A-4E67-AAF3-C739ECB454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2037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DD3886-202B-4868-820E-15461BCBC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4F2B78-02B3-4C62-B04B-573FBC40345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C055E7-9F8F-4B95-9CC3-920C1D8C9D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AC1A27-566E-4550-BDFE-990DCC4DF4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D48B2-A84D-4AE9-B11A-429026B0C245}" type="datetimeFigureOut">
              <a:rPr lang="en-US" smtClean="0"/>
              <a:t>10/9/2020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B05D7B-F0EA-47B0-8D92-95C14F4DB0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86DFC8-296B-4F4F-ACC4-3297EF0096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BD302-F50A-4E67-AAF3-C739ECB454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3940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E7C5E-FB1C-4E4E-AD98-552518FCA3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F561A1-E89D-42D3-9EF2-A2B16E8D53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41EAE7-A5F6-4472-9A59-39B9FCCB19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41402E0-B796-448F-8F34-D51332C7CE8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B72602D-AE80-4DDE-8AF5-DDCF9DB753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872250D-5965-47C1-AF2E-D68E413993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D48B2-A84D-4AE9-B11A-429026B0C245}" type="datetimeFigureOut">
              <a:rPr lang="en-US" smtClean="0"/>
              <a:t>10/9/2020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6B4D022-02A0-4788-A607-959416077C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358C233-B4B3-45BC-94C7-7284BB745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BD302-F50A-4E67-AAF3-C739ECB454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9084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F3924-EF74-4AEE-9D88-39CA088408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A0C544F-DBE4-4F1F-9CD7-7E8E076B99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D48B2-A84D-4AE9-B11A-429026B0C245}" type="datetimeFigureOut">
              <a:rPr lang="en-US" smtClean="0"/>
              <a:t>10/9/2020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801DDC-06B8-4C6A-9646-14FA9208E5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BAD1A5-C5E0-43C9-9620-D67A26B2F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BD302-F50A-4E67-AAF3-C739ECB454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7663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7B775AC-DDDC-462F-AD1F-038DB829AE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D48B2-A84D-4AE9-B11A-429026B0C245}" type="datetimeFigureOut">
              <a:rPr lang="en-US" smtClean="0"/>
              <a:t>10/9/2020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F1D12E9-6C3A-402B-89B8-7EC084AB5B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94D675-6074-4B92-9147-9130D7819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BD302-F50A-4E67-AAF3-C739ECB454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3152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C43C9-1724-4F12-85FD-9027BD4C79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68BC01-B438-437C-90E0-1EBFB544C2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2D0C22-6FCC-4344-88CD-43B52D6C54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B967AE-1A30-496C-88B2-EC6D7A4D52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D48B2-A84D-4AE9-B11A-429026B0C245}" type="datetimeFigureOut">
              <a:rPr lang="en-US" smtClean="0"/>
              <a:t>10/9/2020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69B6C6-2F62-4291-897A-CB76DBD9CB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62EF6B-CBAC-46F3-B6D1-6378B7E7CC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BD302-F50A-4E67-AAF3-C739ECB454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48688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A659E-FCEA-4EDF-8BAD-076F555EAB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A1ACE7A-0758-416F-82C4-166CFB68AF7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779DE9-EB12-4E94-8B93-04CBA66096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EC4DA0-C251-45EA-9E09-D2B9B23A76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D48B2-A84D-4AE9-B11A-429026B0C245}" type="datetimeFigureOut">
              <a:rPr lang="en-US" smtClean="0"/>
              <a:t>10/9/2020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14C55E-EEB2-449B-A500-1C465B7747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55555B-3509-4A93-B17B-4D6CD74531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BD302-F50A-4E67-AAF3-C739ECB454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248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03FA5B1-A90B-43C8-B530-D1C383D68C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D8E0A4-365F-4FE8-A3D5-CB11E959FF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F16B42-A0C8-4059-B6C0-74D63EF3D70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9D48B2-A84D-4AE9-B11A-429026B0C245}" type="datetimeFigureOut">
              <a:rPr lang="en-US" smtClean="0"/>
              <a:t>10/9/2020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64CAEB-A94B-43CD-B265-EBCD7075E4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3777E5-76E2-4A0E-BA33-4ECB230D77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0BD302-F50A-4E67-AAF3-C739ECB454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6099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27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140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1.png"/><Relationship Id="rId4" Type="http://schemas.openxmlformats.org/officeDocument/2006/relationships/image" Target="../media/image4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7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ags" Target="../tags/tag3.xml"/><Relationship Id="rId7" Type="http://schemas.openxmlformats.org/officeDocument/2006/relationships/image" Target="../media/image2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6.png"/><Relationship Id="rId5" Type="http://schemas.openxmlformats.org/officeDocument/2006/relationships/tags" Target="../tags/tag5.xml"/><Relationship Id="rId10" Type="http://schemas.openxmlformats.org/officeDocument/2006/relationships/image" Target="../media/image5.png"/><Relationship Id="rId4" Type="http://schemas.openxmlformats.org/officeDocument/2006/relationships/tags" Target="../tags/tag4.xml"/><Relationship Id="rId9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5.png"/><Relationship Id="rId7" Type="http://schemas.openxmlformats.org/officeDocument/2006/relationships/image" Target="../media/image2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15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C83085-C251-44AA-A30C-ADEFCD227D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4419" y="858565"/>
            <a:ext cx="9545320" cy="987099"/>
          </a:xfrm>
        </p:spPr>
        <p:txBody>
          <a:bodyPr/>
          <a:lstStyle/>
          <a:p>
            <a:r>
              <a:rPr lang="en-US" dirty="0"/>
              <a:t>H-R diagram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CF9EF16-9898-446C-96B4-9046B59B5C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279" y="1652624"/>
            <a:ext cx="6874194" cy="458279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CE6A477-5947-424C-A20D-972F627582BE}"/>
              </a:ext>
            </a:extLst>
          </p:cNvPr>
          <p:cNvSpPr txBox="1"/>
          <p:nvPr/>
        </p:nvSpPr>
        <p:spPr>
          <a:xfrm>
            <a:off x="7065978" y="2527720"/>
            <a:ext cx="493423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Parallax &gt; 2</a:t>
            </a:r>
          </a:p>
          <a:p>
            <a:r>
              <a:rPr lang="en-US" sz="2400" dirty="0" err="1"/>
              <a:t>Parallax_error</a:t>
            </a:r>
            <a:r>
              <a:rPr lang="en-US" sz="2400" dirty="0"/>
              <a:t>/parallax&lt;0.1</a:t>
            </a:r>
          </a:p>
          <a:p>
            <a:r>
              <a:rPr lang="en-US" sz="2400" dirty="0" err="1"/>
              <a:t>phot_bp_mean_flux_over_error</a:t>
            </a:r>
            <a:r>
              <a:rPr lang="en-US" sz="2400" dirty="0"/>
              <a:t> &gt; 10</a:t>
            </a:r>
          </a:p>
          <a:p>
            <a:r>
              <a:rPr lang="en-US" sz="2400" dirty="0" err="1"/>
              <a:t>phot_rp_mean_flux_over_error</a:t>
            </a:r>
            <a:r>
              <a:rPr lang="en-US" sz="2400" dirty="0"/>
              <a:t> &gt; 10</a:t>
            </a:r>
          </a:p>
          <a:p>
            <a:endParaRPr lang="en-US" sz="2400" dirty="0"/>
          </a:p>
          <a:p>
            <a:r>
              <a:rPr lang="en-US" sz="2400" dirty="0"/>
              <a:t>Total sample count: 12899067</a:t>
            </a:r>
          </a:p>
          <a:p>
            <a:r>
              <a:rPr lang="en-US" sz="2400" dirty="0"/>
              <a:t>Main sequence stars count: 6158038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76C1541-996B-49CD-AED3-38DF2EF20FBE}"/>
              </a:ext>
            </a:extLst>
          </p:cNvPr>
          <p:cNvSpPr txBox="1">
            <a:spLocks/>
          </p:cNvSpPr>
          <p:nvPr/>
        </p:nvSpPr>
        <p:spPr>
          <a:xfrm>
            <a:off x="489279" y="452156"/>
            <a:ext cx="10515600" cy="24009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What sample we are using?</a:t>
            </a:r>
          </a:p>
        </p:txBody>
      </p:sp>
    </p:spTree>
    <p:extLst>
      <p:ext uri="{BB962C8B-B14F-4D97-AF65-F5344CB8AC3E}">
        <p14:creationId xmlns:p14="http://schemas.microsoft.com/office/powerpoint/2010/main" val="16438759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7683FE1-9CE5-4138-AF09-7C05D194FB1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-868680" y="-322739"/>
                <a:ext cx="10515600" cy="1325563"/>
              </a:xfr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7683FE1-9CE5-4138-AF09-7C05D194FB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-868680" y="-322739"/>
                <a:ext cx="10515600" cy="132556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34AD5695-E91D-4E68-AF80-A83841B478A7}"/>
                  </a:ext>
                </a:extLst>
              </p:cNvPr>
              <p:cNvGraphicFramePr>
                <a:graphicFrameLocks noGrp="1"/>
              </p:cNvGraphicFramePr>
              <p:nvPr>
                <p:ph idx="1"/>
              </p:nvPr>
            </p:nvGraphicFramePr>
            <p:xfrm>
              <a:off x="1040695" y="812982"/>
              <a:ext cx="10168079" cy="17526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150360">
                      <a:extLst>
                        <a:ext uri="{9D8B030D-6E8A-4147-A177-3AD203B41FA5}">
                          <a16:colId xmlns:a16="http://schemas.microsoft.com/office/drawing/2014/main" val="1378484827"/>
                        </a:ext>
                      </a:extLst>
                    </a:gridCol>
                    <a:gridCol w="1504713">
                      <a:extLst>
                        <a:ext uri="{9D8B030D-6E8A-4147-A177-3AD203B41FA5}">
                          <a16:colId xmlns:a16="http://schemas.microsoft.com/office/drawing/2014/main" val="1742395453"/>
                        </a:ext>
                      </a:extLst>
                    </a:gridCol>
                    <a:gridCol w="1474850">
                      <a:extLst>
                        <a:ext uri="{9D8B030D-6E8A-4147-A177-3AD203B41FA5}">
                          <a16:colId xmlns:a16="http://schemas.microsoft.com/office/drawing/2014/main" val="3939500585"/>
                        </a:ext>
                      </a:extLst>
                    </a:gridCol>
                    <a:gridCol w="1573162">
                      <a:extLst>
                        <a:ext uri="{9D8B030D-6E8A-4147-A177-3AD203B41FA5}">
                          <a16:colId xmlns:a16="http://schemas.microsoft.com/office/drawing/2014/main" val="357346972"/>
                        </a:ext>
                      </a:extLst>
                    </a:gridCol>
                    <a:gridCol w="1464994">
                      <a:extLst>
                        <a:ext uri="{9D8B030D-6E8A-4147-A177-3AD203B41FA5}">
                          <a16:colId xmlns:a16="http://schemas.microsoft.com/office/drawing/2014/main" val="80201424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Group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Sample Size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C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5392218"/>
                      </a:ext>
                    </a:extLst>
                  </a:tr>
                  <a:tr h="15942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d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&lt;20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454,025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15.37</a:t>
                          </a:r>
                          <a:r>
                            <a:rPr lang="en-US" altLang="zh-CN" dirty="0"/>
                            <a:t>+/-0.93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-12.9</a:t>
                          </a:r>
                          <a:r>
                            <a:rPr lang="en-US" altLang="zh-CN" dirty="0"/>
                            <a:t>8+/-0.65</a:t>
                          </a:r>
                          <a:r>
                            <a:rPr lang="en-US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-</a:t>
                          </a:r>
                          <a:r>
                            <a:rPr lang="en-US" altLang="zh-CN" dirty="0"/>
                            <a:t>2.42+/-0.81</a:t>
                          </a:r>
                          <a:endParaRPr lang="en-US" dirty="0"/>
                        </a:p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668590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d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&lt;30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619.183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15.45+/- 0.76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-13.03+/-0.68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-2.43</a:t>
                          </a:r>
                          <a:r>
                            <a:rPr lang="en-US" dirty="0"/>
                            <a:t>+/-0.93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4270102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d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&lt;40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774,758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15.35+/-1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-13.21+/-0.57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-1.19+/-0.88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6536103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34AD5695-E91D-4E68-AF80-A83841B478A7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488605831"/>
                  </p:ext>
                </p:extLst>
              </p:nvPr>
            </p:nvGraphicFramePr>
            <p:xfrm>
              <a:off x="1040695" y="812982"/>
              <a:ext cx="10168079" cy="17526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150360">
                      <a:extLst>
                        <a:ext uri="{9D8B030D-6E8A-4147-A177-3AD203B41FA5}">
                          <a16:colId xmlns:a16="http://schemas.microsoft.com/office/drawing/2014/main" val="1378484827"/>
                        </a:ext>
                      </a:extLst>
                    </a:gridCol>
                    <a:gridCol w="1504713">
                      <a:extLst>
                        <a:ext uri="{9D8B030D-6E8A-4147-A177-3AD203B41FA5}">
                          <a16:colId xmlns:a16="http://schemas.microsoft.com/office/drawing/2014/main" val="1742395453"/>
                        </a:ext>
                      </a:extLst>
                    </a:gridCol>
                    <a:gridCol w="1474850">
                      <a:extLst>
                        <a:ext uri="{9D8B030D-6E8A-4147-A177-3AD203B41FA5}">
                          <a16:colId xmlns:a16="http://schemas.microsoft.com/office/drawing/2014/main" val="3939500585"/>
                        </a:ext>
                      </a:extLst>
                    </a:gridCol>
                    <a:gridCol w="1573162">
                      <a:extLst>
                        <a:ext uri="{9D8B030D-6E8A-4147-A177-3AD203B41FA5}">
                          <a16:colId xmlns:a16="http://schemas.microsoft.com/office/drawing/2014/main" val="357346972"/>
                        </a:ext>
                      </a:extLst>
                    </a:gridCol>
                    <a:gridCol w="1464994">
                      <a:extLst>
                        <a:ext uri="{9D8B030D-6E8A-4147-A177-3AD203B41FA5}">
                          <a16:colId xmlns:a16="http://schemas.microsoft.com/office/drawing/2014/main" val="80201424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Group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Sample Size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C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5392218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47" t="-62857" r="-145668" b="-1304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454,025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15.37</a:t>
                          </a:r>
                          <a:r>
                            <a:rPr lang="en-US" altLang="zh-CN" dirty="0"/>
                            <a:t>+/-0.93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-12.9</a:t>
                          </a:r>
                          <a:r>
                            <a:rPr lang="en-US" altLang="zh-CN" dirty="0"/>
                            <a:t>8+/-0.65</a:t>
                          </a:r>
                          <a:r>
                            <a:rPr lang="en-US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-</a:t>
                          </a:r>
                          <a:r>
                            <a:rPr lang="en-US" altLang="zh-CN" dirty="0"/>
                            <a:t>2.42+/-0.81</a:t>
                          </a:r>
                          <a:endParaRPr lang="en-US" dirty="0"/>
                        </a:p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668590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47" t="-280328" r="-145668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619.183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15.45+/- 0.76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-13.03+/-0.68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-2.43</a:t>
                          </a:r>
                          <a:r>
                            <a:rPr lang="en-US" dirty="0"/>
                            <a:t>+/-0.93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4270102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47" t="-380328" r="-145668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774,758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15.35+/-1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-13.21+/-0.57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-1.19+/-0.88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65361035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FA2B2DB-4828-4F0C-8DF8-447C6D0B774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8699" b="68123"/>
          <a:stretch/>
        </p:blipFill>
        <p:spPr>
          <a:xfrm>
            <a:off x="1088943" y="2864491"/>
            <a:ext cx="10267950" cy="2949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2E715D3-F33E-4291-85C5-2024EAAF3F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18" y="3589861"/>
            <a:ext cx="4022462" cy="268164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4B8CC42-D82B-46D2-BAFB-E0094B603A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6811" y="3589861"/>
            <a:ext cx="4285811" cy="285720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E0385D4-2537-4A3E-96B9-140E3C69AA5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7675" y="3524114"/>
            <a:ext cx="4219700" cy="281313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756AB3C-5E1A-4A48-BE6B-1016AF0449FE}"/>
              </a:ext>
            </a:extLst>
          </p:cNvPr>
          <p:cNvSpPr txBox="1"/>
          <p:nvPr/>
        </p:nvSpPr>
        <p:spPr>
          <a:xfrm>
            <a:off x="126918" y="118834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dirty="0"/>
              <a:t>Increase/decrease b range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7427276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7683FE1-9CE5-4138-AF09-7C05D194FB1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95960" y="75455"/>
                <a:ext cx="10515600" cy="1325563"/>
              </a:xfrm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,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40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&lt;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&lt;50</m:t>
                      </m:r>
                    </m:oMath>
                  </m:oMathPara>
                </a14:m>
                <a:br>
                  <a:rPr lang="en-US" dirty="0"/>
                </a:br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7683FE1-9CE5-4138-AF09-7C05D194FB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95960" y="75455"/>
                <a:ext cx="10515600" cy="1325563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34AD5695-E91D-4E68-AF80-A83841B478A7}"/>
                  </a:ext>
                </a:extLst>
              </p:cNvPr>
              <p:cNvGraphicFramePr>
                <a:graphicFrameLocks noGrp="1"/>
              </p:cNvGraphicFramePr>
              <p:nvPr>
                <p:ph idx="1"/>
              </p:nvPr>
            </p:nvGraphicFramePr>
            <p:xfrm>
              <a:off x="1170940" y="1508760"/>
              <a:ext cx="9565640" cy="14782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712731">
                      <a:extLst>
                        <a:ext uri="{9D8B030D-6E8A-4147-A177-3AD203B41FA5}">
                          <a16:colId xmlns:a16="http://schemas.microsoft.com/office/drawing/2014/main" val="1378484827"/>
                        </a:ext>
                      </a:extLst>
                    </a:gridCol>
                    <a:gridCol w="2410240">
                      <a:extLst>
                        <a:ext uri="{9D8B030D-6E8A-4147-A177-3AD203B41FA5}">
                          <a16:colId xmlns:a16="http://schemas.microsoft.com/office/drawing/2014/main" val="1742395453"/>
                        </a:ext>
                      </a:extLst>
                    </a:gridCol>
                    <a:gridCol w="833116">
                      <a:extLst>
                        <a:ext uri="{9D8B030D-6E8A-4147-A177-3AD203B41FA5}">
                          <a16:colId xmlns:a16="http://schemas.microsoft.com/office/drawing/2014/main" val="3939500585"/>
                        </a:ext>
                      </a:extLst>
                    </a:gridCol>
                    <a:gridCol w="812797">
                      <a:extLst>
                        <a:ext uri="{9D8B030D-6E8A-4147-A177-3AD203B41FA5}">
                          <a16:colId xmlns:a16="http://schemas.microsoft.com/office/drawing/2014/main" val="802014240"/>
                        </a:ext>
                      </a:extLst>
                    </a:gridCol>
                    <a:gridCol w="796756">
                      <a:extLst>
                        <a:ext uri="{9D8B030D-6E8A-4147-A177-3AD203B41FA5}">
                          <a16:colId xmlns:a16="http://schemas.microsoft.com/office/drawing/2014/main" val="184314747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Group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Sample Size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K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539221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20&lt;</m:t>
                                </m:r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d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&lt;50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498.6187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15.22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0.059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-1.62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66859032"/>
                      </a:ext>
                    </a:extLst>
                  </a:tr>
                  <a:tr h="33544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  <m:t>30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d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&lt;50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2867296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15.20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-0.17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-1.54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4270102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  <m:t>40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d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&lt;50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93,293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14.18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-0.32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-2.42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6536103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34AD5695-E91D-4E68-AF80-A83841B478A7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4129466670"/>
                  </p:ext>
                </p:extLst>
              </p:nvPr>
            </p:nvGraphicFramePr>
            <p:xfrm>
              <a:off x="1170940" y="1508760"/>
              <a:ext cx="9565640" cy="14782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712731">
                      <a:extLst>
                        <a:ext uri="{9D8B030D-6E8A-4147-A177-3AD203B41FA5}">
                          <a16:colId xmlns:a16="http://schemas.microsoft.com/office/drawing/2014/main" val="1378484827"/>
                        </a:ext>
                      </a:extLst>
                    </a:gridCol>
                    <a:gridCol w="2410240">
                      <a:extLst>
                        <a:ext uri="{9D8B030D-6E8A-4147-A177-3AD203B41FA5}">
                          <a16:colId xmlns:a16="http://schemas.microsoft.com/office/drawing/2014/main" val="1742395453"/>
                        </a:ext>
                      </a:extLst>
                    </a:gridCol>
                    <a:gridCol w="833116">
                      <a:extLst>
                        <a:ext uri="{9D8B030D-6E8A-4147-A177-3AD203B41FA5}">
                          <a16:colId xmlns:a16="http://schemas.microsoft.com/office/drawing/2014/main" val="3939500585"/>
                        </a:ext>
                      </a:extLst>
                    </a:gridCol>
                    <a:gridCol w="812797">
                      <a:extLst>
                        <a:ext uri="{9D8B030D-6E8A-4147-A177-3AD203B41FA5}">
                          <a16:colId xmlns:a16="http://schemas.microsoft.com/office/drawing/2014/main" val="802014240"/>
                        </a:ext>
                      </a:extLst>
                    </a:gridCol>
                    <a:gridCol w="796756">
                      <a:extLst>
                        <a:ext uri="{9D8B030D-6E8A-4147-A177-3AD203B41FA5}">
                          <a16:colId xmlns:a16="http://schemas.microsoft.com/office/drawing/2014/main" val="184314747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Group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Sample Size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K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539221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29" t="-108197" r="-103622" b="-2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498.6187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15.22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0.059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-1.62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6685903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29" t="-211667" r="-103622" b="-1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2867296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15.20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-0.17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-1.54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4270102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29" t="-306557" r="-103622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93,293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14.18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-0.32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-2.42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65361035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3B1504D6-5902-4508-A552-BBEC5B43894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1921" b="67118"/>
          <a:stretch/>
        </p:blipFill>
        <p:spPr>
          <a:xfrm>
            <a:off x="235974" y="3472579"/>
            <a:ext cx="11531600" cy="2458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91FD902-84F0-4196-8FCC-60582EB36EE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62" y="3855490"/>
            <a:ext cx="4112771" cy="274184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C71F902-41C8-439C-81E6-C181A9F197C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9227" y="3855489"/>
            <a:ext cx="4112773" cy="274184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6A3B3C5-7A1E-410E-8CE9-120DEFEBBE35}"/>
              </a:ext>
            </a:extLst>
          </p:cNvPr>
          <p:cNvSpPr txBox="1"/>
          <p:nvPr/>
        </p:nvSpPr>
        <p:spPr>
          <a:xfrm>
            <a:off x="412955" y="0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dirty="0"/>
              <a:t>Increase/decrease b range</a:t>
            </a:r>
            <a:endParaRPr lang="en-US" sz="28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E1907C6-2531-4880-AAC0-B1E1213A645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2774" y="3855490"/>
            <a:ext cx="4112771" cy="2741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1291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8E973B-2475-489C-B3D8-D31D8A391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MCMC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D5E712-00BD-42FD-A976-52C473E6B7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6440" y="1690688"/>
            <a:ext cx="11181080" cy="4351338"/>
          </a:xfrm>
        </p:spPr>
        <p:txBody>
          <a:bodyPr>
            <a:normAutofit fontScale="92500"/>
          </a:bodyPr>
          <a:lstStyle/>
          <a:p>
            <a:r>
              <a:rPr lang="en-US" dirty="0"/>
              <a:t>I tried using different number of mean </a:t>
            </a:r>
            <a:r>
              <a:rPr lang="en-US" dirty="0" err="1"/>
              <a:t>mu_l</a:t>
            </a:r>
            <a:r>
              <a:rPr lang="en-US" dirty="0"/>
              <a:t> and </a:t>
            </a:r>
            <a:r>
              <a:rPr lang="en-US" dirty="0" err="1"/>
              <a:t>mu_b</a:t>
            </a:r>
            <a:r>
              <a:rPr lang="en-US" dirty="0"/>
              <a:t> to do MCMC. And I found I had to use more data points to make the Markov Chain converge. This means bins size is small. I used 1 deg. </a:t>
            </a:r>
          </a:p>
          <a:p>
            <a:r>
              <a:rPr lang="en-US" dirty="0"/>
              <a:t>In previous investigation, I found bin size does not affect the fitting result, but how obvious the sin2l or cos2l trend is.</a:t>
            </a:r>
          </a:p>
          <a:p>
            <a:r>
              <a:rPr lang="en-US" dirty="0"/>
              <a:t>I think the choice of using 1-5 deg bin size to find mean </a:t>
            </a:r>
            <a:r>
              <a:rPr lang="en-US" dirty="0" err="1"/>
              <a:t>mu_l</a:t>
            </a:r>
            <a:r>
              <a:rPr lang="en-US" dirty="0"/>
              <a:t>/</a:t>
            </a:r>
            <a:r>
              <a:rPr lang="en-US" dirty="0" err="1"/>
              <a:t>mu_b</a:t>
            </a:r>
            <a:r>
              <a:rPr lang="en-US" dirty="0"/>
              <a:t> is validated.</a:t>
            </a:r>
          </a:p>
          <a:p>
            <a:r>
              <a:rPr lang="en-US" dirty="0"/>
              <a:t>However, the uncertainty in the parameters from our fit is larger than Li and </a:t>
            </a:r>
            <a:r>
              <a:rPr lang="en-US" dirty="0" err="1"/>
              <a:t>Bovy’s</a:t>
            </a:r>
            <a:r>
              <a:rPr lang="en-US" dirty="0"/>
              <a:t> result.</a:t>
            </a:r>
          </a:p>
          <a:p>
            <a:r>
              <a:rPr lang="en-US" dirty="0"/>
              <a:t>I am still not sure if I am using the right way to find errors of the quantity I am fitting against l.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51086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567D54-173F-43A5-9555-0939339311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8112" y="394747"/>
            <a:ext cx="3053080" cy="2279015"/>
          </a:xfrm>
        </p:spPr>
        <p:txBody>
          <a:bodyPr/>
          <a:lstStyle/>
          <a:p>
            <a:r>
              <a:rPr lang="pt-BR" dirty="0"/>
              <a:t>A:  15.00+/- 0.66</a:t>
            </a:r>
          </a:p>
          <a:p>
            <a:r>
              <a:rPr lang="pt-BR" dirty="0"/>
              <a:t>B:  -12.96+/- 0.56</a:t>
            </a:r>
          </a:p>
          <a:p>
            <a:r>
              <a:rPr lang="pt-BR" dirty="0"/>
              <a:t>C:  -2.36+/- 0.75</a:t>
            </a:r>
          </a:p>
          <a:p>
            <a:r>
              <a:rPr lang="pt-BR" dirty="0"/>
              <a:t>K:  -2.45+/-0.93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813C04-6865-43F7-825A-A4499B375F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159" y="43092"/>
            <a:ext cx="6407964" cy="44855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65C3487-A451-4AFC-ABB9-9F2419BE43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941" y="4224775"/>
            <a:ext cx="7770399" cy="259013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35E5CB2-57D4-4A29-AF18-F7A3ED40A1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576" y="2346102"/>
            <a:ext cx="4336503" cy="4336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3566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7B103B9-1CCF-4D33-B21F-361E74A161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38942"/>
            <a:ext cx="5138280" cy="513828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B0E3DE6-5959-4542-B9DE-991A42479F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4212" y="365125"/>
            <a:ext cx="7777788" cy="2592596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59D9DA0-3125-4A98-AFC0-CC194F2031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7118" y="2792902"/>
            <a:ext cx="5629682" cy="394077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1940BA2-F4F6-4FEA-ADBB-B495C1AA95DF}"/>
              </a:ext>
            </a:extLst>
          </p:cNvPr>
          <p:cNvSpPr txBox="1"/>
          <p:nvPr/>
        </p:nvSpPr>
        <p:spPr>
          <a:xfrm>
            <a:off x="386080" y="451869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A:  15.23 +/- 0.75</a:t>
            </a:r>
          </a:p>
          <a:p>
            <a:r>
              <a:rPr lang="en-US" dirty="0"/>
              <a:t>B:  -12.89+/- 0.54</a:t>
            </a:r>
          </a:p>
          <a:p>
            <a:r>
              <a:rPr lang="en-US" dirty="0"/>
              <a:t>C:  -2.70 +/- 0.75</a:t>
            </a:r>
          </a:p>
          <a:p>
            <a:r>
              <a:rPr lang="en-US" dirty="0"/>
              <a:t>K:  -1.61+/-1.16</a:t>
            </a:r>
          </a:p>
        </p:txBody>
      </p:sp>
    </p:spTree>
    <p:extLst>
      <p:ext uri="{BB962C8B-B14F-4D97-AF65-F5344CB8AC3E}">
        <p14:creationId xmlns:p14="http://schemas.microsoft.com/office/powerpoint/2010/main" val="25738366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2C05E3-A502-4A39-A41E-47BD7D133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plot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58A3E1-9DFB-4275-AD9F-C001830997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 we are interested in the sub features on our </a:t>
            </a:r>
            <a:r>
              <a:rPr lang="en-US" dirty="0" err="1"/>
              <a:t>mu_l</a:t>
            </a:r>
            <a:r>
              <a:rPr lang="en-US" dirty="0"/>
              <a:t> /</a:t>
            </a:r>
            <a:r>
              <a:rPr lang="en-US" dirty="0" err="1"/>
              <a:t>mu_b</a:t>
            </a:r>
            <a:r>
              <a:rPr lang="en-US" dirty="0"/>
              <a:t> vs l plot</a:t>
            </a:r>
          </a:p>
          <a:p>
            <a:r>
              <a:rPr lang="en-US" dirty="0"/>
              <a:t>we notice the value at l=180 deg looks significantly lower than the values at l=0 and 360 deg. This is not aligned with the Oort constants model. </a:t>
            </a:r>
          </a:p>
          <a:p>
            <a:pPr lvl="1"/>
            <a:r>
              <a:rPr lang="en-US" dirty="0"/>
              <a:t>Peculiar motion of the sun contribute to a </a:t>
            </a:r>
            <a:r>
              <a:rPr lang="en-US" dirty="0" err="1"/>
              <a:t>sinl</a:t>
            </a:r>
            <a:r>
              <a:rPr lang="en-US" dirty="0"/>
              <a:t>/</a:t>
            </a:r>
            <a:r>
              <a:rPr lang="en-US" dirty="0" err="1"/>
              <a:t>cosl</a:t>
            </a:r>
            <a:r>
              <a:rPr lang="en-US" dirty="0"/>
              <a:t> pattern to the proper motion of the stars, which is distinct from the sin2l/cos2l due to  shearing/vorticity in azimuthal direction. (I believe this </a:t>
            </a:r>
            <a:r>
              <a:rPr lang="en-US" dirty="0" err="1"/>
              <a:t>sinl</a:t>
            </a:r>
            <a:r>
              <a:rPr lang="en-US" dirty="0"/>
              <a:t>/</a:t>
            </a:r>
            <a:r>
              <a:rPr lang="en-US" dirty="0" err="1"/>
              <a:t>cosl</a:t>
            </a:r>
            <a:r>
              <a:rPr lang="en-US" dirty="0"/>
              <a:t> is already subtracted in my fitting)</a:t>
            </a:r>
          </a:p>
          <a:p>
            <a:r>
              <a:rPr lang="en-US" dirty="0"/>
              <a:t>We are confused about the decreasing/shifting-downward pattern in the  </a:t>
            </a:r>
            <a:r>
              <a:rPr lang="en-US" dirty="0" err="1"/>
              <a:t>vlos_l</a:t>
            </a:r>
            <a:r>
              <a:rPr lang="en-US" dirty="0"/>
              <a:t> result</a:t>
            </a:r>
          </a:p>
          <a:p>
            <a:r>
              <a:rPr lang="en-US" dirty="0"/>
              <a:t>I made some attempts to look at the phase plots. They are really questionable.</a:t>
            </a:r>
          </a:p>
        </p:txBody>
      </p:sp>
    </p:spTree>
    <p:extLst>
      <p:ext uri="{BB962C8B-B14F-4D97-AF65-F5344CB8AC3E}">
        <p14:creationId xmlns:p14="http://schemas.microsoft.com/office/powerpoint/2010/main" val="14843664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715E780-0978-4C7A-BA55-66886AB93D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1130" y="3711852"/>
            <a:ext cx="4437803" cy="295853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511A9E0-F08F-4ECD-9DB0-C46959B5AC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1130" y="715247"/>
            <a:ext cx="3992243" cy="266149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EFAC2932-EFB8-4B2D-A633-D7536035A1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0730" y="3684323"/>
            <a:ext cx="4353795" cy="290253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5211794B-4136-4F7F-A394-56143DC297D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4525" y="3778302"/>
            <a:ext cx="4071860" cy="2714573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4CE002A2-6108-4E5B-9150-673B397EA52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0718" y="496179"/>
            <a:ext cx="4649450" cy="3099633"/>
          </a:xfrm>
          <a:prstGeom prst="rect">
            <a:avLst/>
          </a:prstGeom>
        </p:spPr>
      </p:pic>
      <p:pic>
        <p:nvPicPr>
          <p:cNvPr id="25" name="Content Placeholder 24">
            <a:extLst>
              <a:ext uri="{FF2B5EF4-FFF2-40B4-BE49-F238E27FC236}">
                <a16:creationId xmlns:a16="http://schemas.microsoft.com/office/drawing/2014/main" id="{B09697E6-4B7F-4F84-806A-98C0A2CB11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4399" y="516281"/>
            <a:ext cx="4526319" cy="3017546"/>
          </a:xfrm>
        </p:spPr>
      </p:pic>
    </p:spTree>
    <p:extLst>
      <p:ext uri="{BB962C8B-B14F-4D97-AF65-F5344CB8AC3E}">
        <p14:creationId xmlns:p14="http://schemas.microsoft.com/office/powerpoint/2010/main" val="18390356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AF2965D-8F6A-4A1A-BB6F-90241BFF19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095" y="146903"/>
            <a:ext cx="4534526" cy="302301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2A447CB-C4B1-49DA-90CB-27490D5D69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37560"/>
            <a:ext cx="12192000" cy="304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B6C8938-7179-4C36-B783-CEF8F0AAF1F6}"/>
              </a:ext>
            </a:extLst>
          </p:cNvPr>
          <p:cNvSpPr txBox="1"/>
          <p:nvPr/>
        </p:nvSpPr>
        <p:spPr>
          <a:xfrm>
            <a:off x="6096000" y="1188720"/>
            <a:ext cx="492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Vphi</a:t>
            </a:r>
            <a:r>
              <a:rPr lang="en-US" dirty="0"/>
              <a:t> vs </a:t>
            </a:r>
            <a:r>
              <a:rPr lang="en-US" dirty="0" err="1"/>
              <a:t>vr</a:t>
            </a:r>
            <a:r>
              <a:rPr lang="en-US" dirty="0"/>
              <a:t> Phase plots by longitude range</a:t>
            </a:r>
          </a:p>
        </p:txBody>
      </p:sp>
    </p:spTree>
    <p:extLst>
      <p:ext uri="{BB962C8B-B14F-4D97-AF65-F5344CB8AC3E}">
        <p14:creationId xmlns:p14="http://schemas.microsoft.com/office/powerpoint/2010/main" val="15219566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E97C8B20-AC90-4BB1-8817-C34DD7B4B8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623733"/>
            <a:ext cx="11313377" cy="2828343"/>
          </a:xfr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FEA94BA-B4B0-43D0-A1AF-38C476BC7D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435600" cy="362373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592B506-AFF7-4CE4-936B-991FAB362120}"/>
              </a:ext>
            </a:extLst>
          </p:cNvPr>
          <p:cNvSpPr txBox="1"/>
          <p:nvPr/>
        </p:nvSpPr>
        <p:spPr>
          <a:xfrm>
            <a:off x="6096000" y="1188720"/>
            <a:ext cx="492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Vphi</a:t>
            </a:r>
            <a:r>
              <a:rPr lang="en-US" dirty="0"/>
              <a:t> vs </a:t>
            </a:r>
            <a:r>
              <a:rPr lang="en-US" dirty="0" err="1"/>
              <a:t>vr</a:t>
            </a:r>
            <a:r>
              <a:rPr lang="en-US" dirty="0"/>
              <a:t> Phase plots by longitude range</a:t>
            </a:r>
          </a:p>
        </p:txBody>
      </p:sp>
    </p:spTree>
    <p:extLst>
      <p:ext uri="{BB962C8B-B14F-4D97-AF65-F5344CB8AC3E}">
        <p14:creationId xmlns:p14="http://schemas.microsoft.com/office/powerpoint/2010/main" val="33838269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37194E-AD8E-4066-B17C-8DC96752B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33348D6-5377-4087-87F7-13C135B8CA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1271" y="612045"/>
            <a:ext cx="5607849" cy="297951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B6D95EC-F1CD-414B-B0E8-8FE9AB7A4F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" y="449490"/>
            <a:ext cx="6284130" cy="31420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C0AF503-CB0B-4797-8290-B295BC5B88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4380" y="3591555"/>
            <a:ext cx="4189420" cy="3142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2396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88C6666-47A3-4217-A5BF-EE1AC398101F}"/>
              </a:ext>
            </a:extLst>
          </p:cNvPr>
          <p:cNvSpPr txBox="1"/>
          <p:nvPr/>
        </p:nvSpPr>
        <p:spPr>
          <a:xfrm>
            <a:off x="1595120" y="2346960"/>
            <a:ext cx="893064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Recap: &lt;</a:t>
            </a:r>
            <a:r>
              <a:rPr lang="en-US" sz="4400" dirty="0" err="1"/>
              <a:t>mu_l</a:t>
            </a:r>
            <a:r>
              <a:rPr lang="en-US" sz="4400" dirty="0"/>
              <a:t>&gt;, &lt;</a:t>
            </a:r>
            <a:r>
              <a:rPr lang="en-US" sz="4400" dirty="0" err="1"/>
              <a:t>mu_b</a:t>
            </a:r>
            <a:r>
              <a:rPr lang="en-US" sz="4400" dirty="0"/>
              <a:t>&gt;,&lt;</a:t>
            </a:r>
            <a:r>
              <a:rPr lang="en-US" sz="4400" dirty="0" err="1"/>
              <a:t>vlos</a:t>
            </a:r>
            <a:r>
              <a:rPr lang="en-US" sz="4400" dirty="0"/>
              <a:t>&gt; vs l</a:t>
            </a:r>
          </a:p>
          <a:p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28038801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D0A013-C837-48D3-919F-7D6620C99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485026A-787D-4D0F-A597-BCC2F2F14C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1046" y="827407"/>
            <a:ext cx="5923280" cy="2961639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77A88DE-657E-4EF7-818F-414A0ECFE3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74" y="365125"/>
            <a:ext cx="4145286" cy="310896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53F4D28-69FB-405C-80E4-6013C99F76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034" y="3307710"/>
            <a:ext cx="4246886" cy="3185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7284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63737-2C56-426D-AF9C-FF152138B3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9114" y="254737"/>
            <a:ext cx="10515600" cy="1325563"/>
          </a:xfrm>
        </p:spPr>
        <p:txBody>
          <a:bodyPr/>
          <a:lstStyle/>
          <a:p>
            <a:r>
              <a:rPr lang="en-US" dirty="0"/>
              <a:t>Key Equations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83CB322-205A-45F7-90EA-4A2F52D5648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2914" y="1565329"/>
            <a:ext cx="8288000" cy="3520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AA52E4C1-0D4C-4E86-9754-1A4A1ED7BEB4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2916" y="2105514"/>
            <a:ext cx="8499473" cy="79863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3B22B1E-514A-4594-A125-85372284669E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938" y="3429000"/>
            <a:ext cx="10244001" cy="309856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5C0B1205-97CA-461E-91AF-0F7BD8BFAAD8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8942" y="3911815"/>
            <a:ext cx="9911522" cy="79863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F2DFEC5-791E-40F3-AB9D-D318D68DE14C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8927" y="5361952"/>
            <a:ext cx="5442455" cy="403417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3664EEF4-77FF-486D-AC03-2ED6873A317D}"/>
              </a:ext>
            </a:extLst>
          </p:cNvPr>
          <p:cNvSpPr txBox="1"/>
          <p:nvPr/>
        </p:nvSpPr>
        <p:spPr>
          <a:xfrm>
            <a:off x="612193" y="1464992"/>
            <a:ext cx="666749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A) 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B)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C) </a:t>
            </a:r>
          </a:p>
          <a:p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5565900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123F3-917F-4196-8CFB-6E49506AD1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288" y="243843"/>
            <a:ext cx="3175000" cy="508635"/>
          </a:xfrm>
        </p:spPr>
        <p:txBody>
          <a:bodyPr>
            <a:normAutofit/>
          </a:bodyPr>
          <a:lstStyle/>
          <a:p>
            <a:r>
              <a:rPr lang="en-US" sz="2000" b="1" dirty="0" err="1"/>
              <a:t>Mu_l</a:t>
            </a:r>
            <a:r>
              <a:rPr lang="en-US" sz="2000" b="1" dirty="0"/>
              <a:t>: Binned by 10 degree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96E8E92-C1DA-436A-B721-E1238F467C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0575" y="658995"/>
            <a:ext cx="4337819" cy="2891879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0C8A4A8-BD7A-4188-B671-5E27B3497C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288" y="658995"/>
            <a:ext cx="4390747" cy="29271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2398B61-D437-4A69-8CDF-C2DB0FAAE5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8582" y="901561"/>
            <a:ext cx="4390745" cy="292716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66C7EDC-C4A5-4D20-859C-C8F5368001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37" y="3811084"/>
            <a:ext cx="4204610" cy="280307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5274A18-1F3D-4D48-A52A-058BFD61E9D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2912" y="3811085"/>
            <a:ext cx="4257535" cy="283835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1A8C35F-4067-4986-BCAB-FAEC93ACCF9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1651" y="3811086"/>
            <a:ext cx="4204608" cy="2803073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4772D81A-F880-45D0-ADDD-5F8EAB6D6B06}"/>
              </a:ext>
            </a:extLst>
          </p:cNvPr>
          <p:cNvSpPr/>
          <p:nvPr/>
        </p:nvSpPr>
        <p:spPr>
          <a:xfrm>
            <a:off x="3715060" y="306436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(Li: 36degree per bin)</a:t>
            </a:r>
          </a:p>
          <a:p>
            <a:r>
              <a:rPr lang="en-US" dirty="0"/>
              <a:t>(Bovy:360/45 = 8 degree per bin)</a:t>
            </a:r>
          </a:p>
        </p:txBody>
      </p:sp>
    </p:spTree>
    <p:extLst>
      <p:ext uri="{BB962C8B-B14F-4D97-AF65-F5344CB8AC3E}">
        <p14:creationId xmlns:p14="http://schemas.microsoft.com/office/powerpoint/2010/main" val="22295395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7683FE1-9CE5-4138-AF09-7C05D194FB1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-868680" y="-322739"/>
                <a:ext cx="10515600" cy="1325563"/>
              </a:xfr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7683FE1-9CE5-4138-AF09-7C05D194FB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-868680" y="-322739"/>
                <a:ext cx="10515600" cy="132556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34AD5695-E91D-4E68-AF80-A83841B478A7}"/>
                  </a:ext>
                </a:extLst>
              </p:cNvPr>
              <p:cNvGraphicFramePr>
                <a:graphicFrameLocks noGrp="1"/>
              </p:cNvGraphicFramePr>
              <p:nvPr>
                <p:ph idx="1"/>
              </p:nvPr>
            </p:nvGraphicFramePr>
            <p:xfrm>
              <a:off x="962025" y="826135"/>
              <a:ext cx="9718041" cy="29667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150360">
                      <a:extLst>
                        <a:ext uri="{9D8B030D-6E8A-4147-A177-3AD203B41FA5}">
                          <a16:colId xmlns:a16="http://schemas.microsoft.com/office/drawing/2014/main" val="1378484827"/>
                        </a:ext>
                      </a:extLst>
                    </a:gridCol>
                    <a:gridCol w="2509520">
                      <a:extLst>
                        <a:ext uri="{9D8B030D-6E8A-4147-A177-3AD203B41FA5}">
                          <a16:colId xmlns:a16="http://schemas.microsoft.com/office/drawing/2014/main" val="1742395453"/>
                        </a:ext>
                      </a:extLst>
                    </a:gridCol>
                    <a:gridCol w="847765">
                      <a:extLst>
                        <a:ext uri="{9D8B030D-6E8A-4147-A177-3AD203B41FA5}">
                          <a16:colId xmlns:a16="http://schemas.microsoft.com/office/drawing/2014/main" val="3939500585"/>
                        </a:ext>
                      </a:extLst>
                    </a:gridCol>
                    <a:gridCol w="1018561">
                      <a:extLst>
                        <a:ext uri="{9D8B030D-6E8A-4147-A177-3AD203B41FA5}">
                          <a16:colId xmlns:a16="http://schemas.microsoft.com/office/drawing/2014/main" val="357346972"/>
                        </a:ext>
                      </a:extLst>
                    </a:gridCol>
                    <a:gridCol w="1191835">
                      <a:extLst>
                        <a:ext uri="{9D8B030D-6E8A-4147-A177-3AD203B41FA5}">
                          <a16:colId xmlns:a16="http://schemas.microsoft.com/office/drawing/2014/main" val="80201424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Group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Sample Size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C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539221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𝐵𝑃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𝑅𝑃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𝐸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𝐵𝑃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𝑅𝑃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)&lt;0.8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454,025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15.31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-12.97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-2.68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668590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0.8</m:t>
                                </m:r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≤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𝐵𝑃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𝑅𝑃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𝐸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𝐵𝑃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𝑅𝑃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)&lt;1.2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739,786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15.56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-12.42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-2.42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4270102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1.2</m:t>
                                </m:r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≤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𝐵𝑃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𝑅𝑃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𝐸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𝐵𝑃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𝑅𝑃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)&lt;1.6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584,908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15.80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-12.49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-2.80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6536103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1.6</m:t>
                                </m:r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≤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𝐵𝑃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𝑅𝑃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𝐸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𝐵𝑃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𝑅𝑃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)&lt;2.0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440,648   Binned by 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14.93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-12.87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-3.02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0553294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1.6</m:t>
                                </m:r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≤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𝐵𝑃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𝑅𝑃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𝐸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𝐵𝑃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𝑅𝑃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)&lt;2.0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440,648   Binned by 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15.21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-12.87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-0.70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9079715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2.0</m:t>
                                </m:r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≤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𝐵𝑃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𝑅𝑃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𝐸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𝐵𝑃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𝑅𝑃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)&lt;2.4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335,098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15.83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-12.86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-1.91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771923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𝐵𝑃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𝑅𝑃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𝐸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𝐵𝑃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𝑅𝑃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)≥2.4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130,733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13.74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-12.70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-3.84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4141213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34AD5695-E91D-4E68-AF80-A83841B478A7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439124444"/>
                  </p:ext>
                </p:extLst>
              </p:nvPr>
            </p:nvGraphicFramePr>
            <p:xfrm>
              <a:off x="962025" y="826135"/>
              <a:ext cx="9718041" cy="29667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150360">
                      <a:extLst>
                        <a:ext uri="{9D8B030D-6E8A-4147-A177-3AD203B41FA5}">
                          <a16:colId xmlns:a16="http://schemas.microsoft.com/office/drawing/2014/main" val="1378484827"/>
                        </a:ext>
                      </a:extLst>
                    </a:gridCol>
                    <a:gridCol w="2509520">
                      <a:extLst>
                        <a:ext uri="{9D8B030D-6E8A-4147-A177-3AD203B41FA5}">
                          <a16:colId xmlns:a16="http://schemas.microsoft.com/office/drawing/2014/main" val="1742395453"/>
                        </a:ext>
                      </a:extLst>
                    </a:gridCol>
                    <a:gridCol w="847765">
                      <a:extLst>
                        <a:ext uri="{9D8B030D-6E8A-4147-A177-3AD203B41FA5}">
                          <a16:colId xmlns:a16="http://schemas.microsoft.com/office/drawing/2014/main" val="3939500585"/>
                        </a:ext>
                      </a:extLst>
                    </a:gridCol>
                    <a:gridCol w="1018561">
                      <a:extLst>
                        <a:ext uri="{9D8B030D-6E8A-4147-A177-3AD203B41FA5}">
                          <a16:colId xmlns:a16="http://schemas.microsoft.com/office/drawing/2014/main" val="357346972"/>
                        </a:ext>
                      </a:extLst>
                    </a:gridCol>
                    <a:gridCol w="1191835">
                      <a:extLst>
                        <a:ext uri="{9D8B030D-6E8A-4147-A177-3AD203B41FA5}">
                          <a16:colId xmlns:a16="http://schemas.microsoft.com/office/drawing/2014/main" val="80201424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Group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Sample Size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C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539221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47" t="-108197" r="-134949" b="-6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454,025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15.31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-12.97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-2.68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668590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47" t="-208197" r="-134949" b="-5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739,786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15.56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-12.42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-2.42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4270102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47" t="-308197" r="-134949" b="-4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584,908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15.80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-12.49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-2.80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6536103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47" t="-408197" r="-134949" b="-3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440,648   Binned by 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14.93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-12.87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-3.02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0553294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47" t="-508197" r="-134949" b="-2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440,648   Binned by 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15.21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-12.87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-0.70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9079715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47" t="-608197" r="-134949" b="-1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335,098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15.83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-12.86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-1.91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771923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47" t="-708197" r="-134949" b="-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130,733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13.74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-12.70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-3.84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41412139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FA2B2DB-4828-4F0C-8DF8-447C6D0B77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0425" y="4045267"/>
            <a:ext cx="10267950" cy="22383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1436BC5-BAA7-48AD-8E24-9F0B38ECDDF9}"/>
              </a:ext>
            </a:extLst>
          </p:cNvPr>
          <p:cNvSpPr txBox="1"/>
          <p:nvPr/>
        </p:nvSpPr>
        <p:spPr>
          <a:xfrm>
            <a:off x="6096000" y="179804"/>
            <a:ext cx="5191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Uncertainties of all parameters for each group have not bee calculated using my MCMC program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716A2B-0EFE-4591-B99C-F9002B809B88}"/>
              </a:ext>
            </a:extLst>
          </p:cNvPr>
          <p:cNvSpPr txBox="1"/>
          <p:nvPr/>
        </p:nvSpPr>
        <p:spPr>
          <a:xfrm>
            <a:off x="4246880" y="6390640"/>
            <a:ext cx="1239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Li, 2019</a:t>
            </a:r>
          </a:p>
        </p:txBody>
      </p:sp>
    </p:spTree>
    <p:extLst>
      <p:ext uri="{BB962C8B-B14F-4D97-AF65-F5344CB8AC3E}">
        <p14:creationId xmlns:p14="http://schemas.microsoft.com/office/powerpoint/2010/main" val="1124837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0D7B42A-1E7A-4D1F-8FEB-2A766D0028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785" y="881757"/>
            <a:ext cx="4040015" cy="2693343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93EB687-5FDA-4C3F-8BFC-CB2D11AA71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3156" y="832638"/>
            <a:ext cx="4187370" cy="27915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79668CB-09B5-4650-B80F-04FD686D86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3202" y="795976"/>
            <a:ext cx="4297355" cy="286490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CA6C2E1-CA9D-4514-8138-B07DA7D2BE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8080" y="3400525"/>
            <a:ext cx="4297355" cy="286490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5437AC2-C012-4A02-B728-DAF70DC0D90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2253" y="3573170"/>
            <a:ext cx="4048319" cy="26988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3D967BE-FB63-4678-9E15-3A00B6A49118}"/>
                  </a:ext>
                </a:extLst>
              </p:cNvPr>
              <p:cNvSpPr txBox="1"/>
              <p:nvPr/>
            </p:nvSpPr>
            <p:spPr>
              <a:xfrm>
                <a:off x="8329577" y="3573170"/>
                <a:ext cx="3489878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𝐵𝑃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𝑅𝑃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𝐵𝑃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𝑅𝑃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)≥2.4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3D967BE-FB63-4678-9E15-3A00B6A491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9577" y="3573170"/>
                <a:ext cx="3489878" cy="307777"/>
              </a:xfrm>
              <a:prstGeom prst="rect">
                <a:avLst/>
              </a:prstGeom>
              <a:blipFill>
                <a:blip r:embed="rId7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Picture 18">
            <a:extLst>
              <a:ext uri="{FF2B5EF4-FFF2-40B4-BE49-F238E27FC236}">
                <a16:creationId xmlns:a16="http://schemas.microsoft.com/office/drawing/2014/main" id="{4A481225-40E3-4396-B1E6-6D1C1ADF971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138" y="3453846"/>
            <a:ext cx="4227307" cy="281820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D9D3F2F-22B6-41F1-BFA3-9380AD69EDF4}"/>
              </a:ext>
            </a:extLst>
          </p:cNvPr>
          <p:cNvSpPr txBox="1"/>
          <p:nvPr/>
        </p:nvSpPr>
        <p:spPr>
          <a:xfrm>
            <a:off x="1320800" y="6184537"/>
            <a:ext cx="2275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(Binned by 1 degree)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5994DC3E-CC61-4084-B8FE-F99724D302CF}"/>
              </a:ext>
            </a:extLst>
          </p:cNvPr>
          <p:cNvSpPr txBox="1">
            <a:spLocks/>
          </p:cNvSpPr>
          <p:nvPr/>
        </p:nvSpPr>
        <p:spPr>
          <a:xfrm>
            <a:off x="328785" y="311630"/>
            <a:ext cx="3175000" cy="5086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 err="1"/>
              <a:t>Mu_b</a:t>
            </a:r>
            <a:r>
              <a:rPr lang="en-US" sz="2000" b="1" dirty="0"/>
              <a:t>: Binned by 10 degree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F9E043E-268B-4FFD-A1C7-F54816BF1235}"/>
              </a:ext>
            </a:extLst>
          </p:cNvPr>
          <p:cNvSpPr/>
          <p:nvPr/>
        </p:nvSpPr>
        <p:spPr>
          <a:xfrm>
            <a:off x="3480509" y="334966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(Li: 36degree per bin)</a:t>
            </a:r>
          </a:p>
          <a:p>
            <a:r>
              <a:rPr lang="en-US" dirty="0"/>
              <a:t>(Bovy:360/45 = 8 degree per bin)</a:t>
            </a:r>
          </a:p>
        </p:txBody>
      </p:sp>
    </p:spTree>
    <p:extLst>
      <p:ext uri="{BB962C8B-B14F-4D97-AF65-F5344CB8AC3E}">
        <p14:creationId xmlns:p14="http://schemas.microsoft.com/office/powerpoint/2010/main" val="13637287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7683FE1-9CE5-4138-AF09-7C05D194FB1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-462280" y="183197"/>
                <a:ext cx="10515600" cy="1325563"/>
              </a:xfrm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,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40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&lt;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&lt;50</m:t>
                      </m:r>
                    </m:oMath>
                  </m:oMathPara>
                </a14:m>
                <a:br>
                  <a:rPr lang="en-US" dirty="0"/>
                </a:br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7683FE1-9CE5-4138-AF09-7C05D194FB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-462280" y="183197"/>
                <a:ext cx="10515600" cy="1325563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34AD5695-E91D-4E68-AF80-A83841B478A7}"/>
                  </a:ext>
                </a:extLst>
              </p:cNvPr>
              <p:cNvGraphicFramePr>
                <a:graphicFrameLocks noGrp="1"/>
              </p:cNvGraphicFramePr>
              <p:nvPr>
                <p:ph idx="1"/>
              </p:nvPr>
            </p:nvGraphicFramePr>
            <p:xfrm>
              <a:off x="1170940" y="1508760"/>
              <a:ext cx="9565640" cy="25958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712731">
                      <a:extLst>
                        <a:ext uri="{9D8B030D-6E8A-4147-A177-3AD203B41FA5}">
                          <a16:colId xmlns:a16="http://schemas.microsoft.com/office/drawing/2014/main" val="1378484827"/>
                        </a:ext>
                      </a:extLst>
                    </a:gridCol>
                    <a:gridCol w="2410240">
                      <a:extLst>
                        <a:ext uri="{9D8B030D-6E8A-4147-A177-3AD203B41FA5}">
                          <a16:colId xmlns:a16="http://schemas.microsoft.com/office/drawing/2014/main" val="1742395453"/>
                        </a:ext>
                      </a:extLst>
                    </a:gridCol>
                    <a:gridCol w="833116">
                      <a:extLst>
                        <a:ext uri="{9D8B030D-6E8A-4147-A177-3AD203B41FA5}">
                          <a16:colId xmlns:a16="http://schemas.microsoft.com/office/drawing/2014/main" val="3939500585"/>
                        </a:ext>
                      </a:extLst>
                    </a:gridCol>
                    <a:gridCol w="812797">
                      <a:extLst>
                        <a:ext uri="{9D8B030D-6E8A-4147-A177-3AD203B41FA5}">
                          <a16:colId xmlns:a16="http://schemas.microsoft.com/office/drawing/2014/main" val="802014240"/>
                        </a:ext>
                      </a:extLst>
                    </a:gridCol>
                    <a:gridCol w="796756">
                      <a:extLst>
                        <a:ext uri="{9D8B030D-6E8A-4147-A177-3AD203B41FA5}">
                          <a16:colId xmlns:a16="http://schemas.microsoft.com/office/drawing/2014/main" val="184314747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Group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Sample Size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K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539221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𝐵𝑃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𝑅𝑃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𝐸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𝐵𝑃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𝑅𝑃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)&lt;0.8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93,293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13.91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-2.78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-2.42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668590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0.8</m:t>
                                </m:r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≤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𝐵𝑃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𝑅𝑃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𝐸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𝐵𝑃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𝑅𝑃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)&lt;1.2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158,955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xx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err="1"/>
                            <a:t>yy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err="1"/>
                            <a:t>zz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4270102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1.2</m:t>
                                </m:r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≤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𝐵𝑃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𝑅𝑃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𝐸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𝐵𝑃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𝑅𝑃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)&lt;1.6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130452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15.21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-1.89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-0.60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6536103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1.6</m:t>
                                </m:r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≤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𝐵𝑃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𝑅𝑃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𝐸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𝐵𝑃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𝑅𝑃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)&lt;2.0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116,696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15.6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-1.21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-0.58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9079715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2.0</m:t>
                                </m:r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≤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𝐵𝑃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𝑅𝑃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𝐸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𝐵𝑃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𝑅𝑃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)&lt;2.4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98,113 (binned by 36)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12.70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4.65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-4.11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771923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𝐵𝑃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𝑅𝑃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𝐸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𝐵𝑃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𝑅𝑃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)≥2.4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41,738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9.84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3.23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-2.41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4141213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34AD5695-E91D-4E68-AF80-A83841B478A7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576985599"/>
                  </p:ext>
                </p:extLst>
              </p:nvPr>
            </p:nvGraphicFramePr>
            <p:xfrm>
              <a:off x="1170940" y="1508760"/>
              <a:ext cx="9565640" cy="25958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712731">
                      <a:extLst>
                        <a:ext uri="{9D8B030D-6E8A-4147-A177-3AD203B41FA5}">
                          <a16:colId xmlns:a16="http://schemas.microsoft.com/office/drawing/2014/main" val="1378484827"/>
                        </a:ext>
                      </a:extLst>
                    </a:gridCol>
                    <a:gridCol w="2410240">
                      <a:extLst>
                        <a:ext uri="{9D8B030D-6E8A-4147-A177-3AD203B41FA5}">
                          <a16:colId xmlns:a16="http://schemas.microsoft.com/office/drawing/2014/main" val="1742395453"/>
                        </a:ext>
                      </a:extLst>
                    </a:gridCol>
                    <a:gridCol w="833116">
                      <a:extLst>
                        <a:ext uri="{9D8B030D-6E8A-4147-A177-3AD203B41FA5}">
                          <a16:colId xmlns:a16="http://schemas.microsoft.com/office/drawing/2014/main" val="3939500585"/>
                        </a:ext>
                      </a:extLst>
                    </a:gridCol>
                    <a:gridCol w="812797">
                      <a:extLst>
                        <a:ext uri="{9D8B030D-6E8A-4147-A177-3AD203B41FA5}">
                          <a16:colId xmlns:a16="http://schemas.microsoft.com/office/drawing/2014/main" val="802014240"/>
                        </a:ext>
                      </a:extLst>
                    </a:gridCol>
                    <a:gridCol w="796756">
                      <a:extLst>
                        <a:ext uri="{9D8B030D-6E8A-4147-A177-3AD203B41FA5}">
                          <a16:colId xmlns:a16="http://schemas.microsoft.com/office/drawing/2014/main" val="184314747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Group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Sample Size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K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539221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29" t="-108197" r="-103622" b="-5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93,293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13.91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-2.78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-2.42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668590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29" t="-208197" r="-103622" b="-4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158,955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xx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err="1"/>
                            <a:t>yy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err="1"/>
                            <a:t>zz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4270102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29" t="-308197" r="-103622" b="-3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130452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15.21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-1.89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-0.60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6536103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29" t="-408197" r="-103622" b="-2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116,696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15.6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-1.21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-0.58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9079715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29" t="-508197" r="-103622" b="-1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98,113 (binned by 36)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12.70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4.65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-4.11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771923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29" t="-608197" r="-103622" b="-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41,738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9.84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3.23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-2.41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41412139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3B1504D6-5902-4508-A552-BBEC5B4389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" y="4413044"/>
            <a:ext cx="11531600" cy="21361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C7BF757-CBB4-480F-B532-3E2D72DFDF74}"/>
              </a:ext>
            </a:extLst>
          </p:cNvPr>
          <p:cNvSpPr txBox="1"/>
          <p:nvPr/>
        </p:nvSpPr>
        <p:spPr>
          <a:xfrm>
            <a:off x="7152640" y="808558"/>
            <a:ext cx="5191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Uncertainties of all parameters for each group have not bee calculated using my MCMC program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16025F-9C5A-48D1-9208-7B12C6D749B1}"/>
              </a:ext>
            </a:extLst>
          </p:cNvPr>
          <p:cNvSpPr txBox="1"/>
          <p:nvPr/>
        </p:nvSpPr>
        <p:spPr>
          <a:xfrm>
            <a:off x="4246880" y="6390640"/>
            <a:ext cx="1239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Li, 2019</a:t>
            </a:r>
          </a:p>
        </p:txBody>
      </p:sp>
    </p:spTree>
    <p:extLst>
      <p:ext uri="{BB962C8B-B14F-4D97-AF65-F5344CB8AC3E}">
        <p14:creationId xmlns:p14="http://schemas.microsoft.com/office/powerpoint/2010/main" val="33999596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82AD1B-0D1D-4B40-BC00-EFF09CBA8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 err="1"/>
              <a:t>V_los</a:t>
            </a:r>
            <a:r>
              <a:rPr lang="en-US" sz="2400" dirty="0"/>
              <a:t>,  fewer entries, only the first two subgroups have enough samples with </a:t>
            </a:r>
            <a:r>
              <a:rPr lang="en-US" sz="2400" dirty="0" err="1"/>
              <a:t>v_los</a:t>
            </a:r>
            <a:r>
              <a:rPr lang="en-US" sz="2400" dirty="0"/>
              <a:t> measurements.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6C8E29-DE7A-4622-8DC5-C38ED34EB3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A39546-5467-443B-8522-0749A41232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01784"/>
            <a:ext cx="5314954" cy="354330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010B6E5-7CD9-4F60-96B1-D32573231B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0566" y="1901785"/>
            <a:ext cx="5314954" cy="3543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322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7B750-34C1-4822-8994-FBD92FD432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B00425-6887-4CCD-BD4F-6DAD0AA9F7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What |b| range is appropriate?</a:t>
            </a:r>
          </a:p>
          <a:p>
            <a:r>
              <a:rPr lang="en-US" dirty="0"/>
              <a:t>For </a:t>
            </a:r>
            <a:r>
              <a:rPr lang="en-US" dirty="0" err="1"/>
              <a:t>mu_l</a:t>
            </a:r>
            <a:r>
              <a:rPr lang="en-US" dirty="0"/>
              <a:t>, the uncertainties calculated from my current MCMC is larger if |b| covers a larger range.</a:t>
            </a:r>
          </a:p>
          <a:p>
            <a:r>
              <a:rPr lang="en-US" dirty="0"/>
              <a:t>For </a:t>
            </a:r>
            <a:r>
              <a:rPr lang="en-US" dirty="0" err="1"/>
              <a:t>mu_b</a:t>
            </a:r>
            <a:r>
              <a:rPr lang="en-US" dirty="0"/>
              <a:t>, only 40&lt;|b|&lt;50 is good.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Conclusion: for </a:t>
            </a:r>
            <a:r>
              <a:rPr lang="en-US" dirty="0" err="1"/>
              <a:t>mu_l</a:t>
            </a:r>
            <a:r>
              <a:rPr lang="en-US" dirty="0"/>
              <a:t>, select |b|&lt;20;</a:t>
            </a:r>
          </a:p>
          <a:p>
            <a:pPr lvl="4"/>
            <a:r>
              <a:rPr lang="en-US" sz="2800" dirty="0"/>
              <a:t>For </a:t>
            </a:r>
            <a:r>
              <a:rPr lang="en-US" sz="2800" dirty="0" err="1"/>
              <a:t>mu_b</a:t>
            </a:r>
            <a:r>
              <a:rPr lang="en-US" sz="2800" dirty="0"/>
              <a:t>, select  40&lt;|b|&lt;50</a:t>
            </a:r>
          </a:p>
        </p:txBody>
      </p:sp>
    </p:spTree>
    <p:extLst>
      <p:ext uri="{BB962C8B-B14F-4D97-AF65-F5344CB8AC3E}">
        <p14:creationId xmlns:p14="http://schemas.microsoft.com/office/powerpoint/2010/main" val="177685047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.7346"/>
  <p:tag name="ORIGINALWIDTH" val="2913.386"/>
  <p:tag name="LATEXADDIN" val="\documentclass{article}&#10;\usepackage{amsmath}&#10;\pagestyle{empty}&#10;\begin{document}&#10;&#10;$\mu_l = (Acos2l-C sin 2l +B)cosb+\varpi(u_0sinl - v_0cosl)$&#10;&#10;&#10;\end{document}"/>
  <p:tag name="IGUANATEXSIZE" val="28"/>
  <p:tag name="IGUANATEXCURSOR" val="121"/>
  <p:tag name="TRANSPARENCY" val="True"/>
  <p:tag name="FILENAME" val=""/>
  <p:tag name="LATEXENGINEID" val="0"/>
  <p:tag name="TEMPFOLDER" val="C:\Users\lenovo\Desktop\Oort\"/>
  <p:tag name="LATEXFORMHEIGHT" val="312"/>
  <p:tag name="LATEXFORMWIDTH" val="384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0.4612"/>
  <p:tag name="ORIGINALWIDTH" val="3304.087"/>
  <p:tag name="LATEXADDIN" val="\documentclass{article}&#10;\usepackage{amsmath}&#10;\pagestyle{empty}&#10;\begin{document}&#10;&#10;\begin{eqnarray}&#10;\Delta \mu_l(l) &amp;=&amp; (\mu_l-\varpi [u_0 sin l + v_0 cos l])/cosb\\&#10;&amp;=&amp; A cos 2l-C sin2l+B&#10;\end{eqnarray}&#10;&#10;&#10;\end{document}"/>
  <p:tag name="IGUANATEXSIZE" val="20"/>
  <p:tag name="IGUANATEXCURSOR" val="186"/>
  <p:tag name="TRANSPARENCY" val="True"/>
  <p:tag name="FILENAME" val=""/>
  <p:tag name="LATEXENGINEID" val="0"/>
  <p:tag name="TEMPFOLDER" val="C:\Users\lenovo\Desktop\Oort\"/>
  <p:tag name="LATEXFORMHEIGHT" val="312"/>
  <p:tag name="LATEXFORMWIDTH" val="384"/>
  <p:tag name="LATEXFORMWRAP" val="True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.7346"/>
  <p:tag name="ORIGINALWIDTH" val="4090.739"/>
  <p:tag name="LATEXADDIN" val="\documentclass{article}&#10;\usepackage{amsmath}&#10;\pagestyle{empty}&#10;\begin{document}&#10;&#10;&#10;$\mu_b = -(Asin2l+C cos 2l +K)sinb$ $cosb+\varpi[(u_0sinl + v_0cosl)sinb - w_0 cos b]$&#10;&#10;\end{document}"/>
  <p:tag name="IGUANATEXSIZE" val="20"/>
  <p:tag name="IGUANATEXCURSOR" val="119"/>
  <p:tag name="TRANSPARENCY" val="True"/>
  <p:tag name="FILENAME" val=""/>
  <p:tag name="LATEXENGINEID" val="0"/>
  <p:tag name="TEMPFOLDER" val="C:\Users\lenovo\Desktop\Oort\"/>
  <p:tag name="LATEXFORMHEIGHT" val="312"/>
  <p:tag name="LATEXFORMWIDTH" val="384"/>
  <p:tag name="LATEXFORMWRAP" val="True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0.4612"/>
  <p:tag name="ORIGINALWIDTH" val="3853.018"/>
  <p:tag name="LATEXADDIN" val="\documentclass{article}&#10;\usepackage{amsmath}&#10;\pagestyle{empty}&#10;\begin{document}&#10;&#10;&#10;\begin{eqnarray}&#10;\Delta \mu_b &amp;=&amp; -(\mu_b-\varpi[(u_0sinl + v_0cosl)sinb - w_0 cos b])/sinb\hspace{0.1cm}cosb\\&#10;&amp;=&amp;Asin2l+Ccos2l+K&#10;\end{eqnarray}&#10;&#10;\end{document}"/>
  <p:tag name="IGUANATEXSIZE" val="20"/>
  <p:tag name="IGUANATEXCURSOR" val="184"/>
  <p:tag name="TRANSPARENCY" val="True"/>
  <p:tag name="FILENAME" val=""/>
  <p:tag name="LATEXENGINEID" val="0"/>
  <p:tag name="TEMPFOLDER" val="C:\Users\lenovo\Desktop\Oort\"/>
  <p:tag name="LATEXFORMHEIGHT" val="312"/>
  <p:tag name="LATEXFORMWIDTH" val="384"/>
  <p:tag name="LATEXFORMWRAP" val="True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.7346"/>
  <p:tag name="ORIGINALWIDTH" val="1669.291"/>
  <p:tag name="LATEXADDIN" val="\documentclass{article}&#10;\usepackage{amsmath}&#10;\pagestyle{empty}&#10;\begin{document}&#10;&#10;$v_{los} = d(K+C cos 2l +A sin 2l)$&#10;&#10;&#10;\end{document}"/>
  <p:tag name="IGUANATEXSIZE" val="20"/>
  <p:tag name="IGUANATEXCURSOR" val="89"/>
  <p:tag name="TRANSPARENCY" val="True"/>
  <p:tag name="FILENAME" val=""/>
  <p:tag name="LATEXENGINEID" val="0"/>
  <p:tag name="TEMPFOLDER" val="C:\Users\lenovo\Desktop\Oort\"/>
  <p:tag name="LATEXFORMHEIGHT" val="312"/>
  <p:tag name="LATEXFORMWIDTH" val="384"/>
  <p:tag name="LATEXFORMWRAP" val="True"/>
  <p:tag name="BITMAPVECTOR" val="0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5800</TotalTime>
  <Words>988</Words>
  <Application>Microsoft Office PowerPoint</Application>
  <PresentationFormat>Widescreen</PresentationFormat>
  <Paragraphs>188</Paragraphs>
  <Slides>20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Calibri</vt:lpstr>
      <vt:lpstr>Calibri Light</vt:lpstr>
      <vt:lpstr>Cambria Math</vt:lpstr>
      <vt:lpstr>Office Theme</vt:lpstr>
      <vt:lpstr>H-R diagram</vt:lpstr>
      <vt:lpstr>PowerPoint Presentation</vt:lpstr>
      <vt:lpstr>Key Equations</vt:lpstr>
      <vt:lpstr>Mu_l: Binned by 10 degree</vt:lpstr>
      <vt:lpstr>μ_l</vt:lpstr>
      <vt:lpstr>PowerPoint Presentation</vt:lpstr>
      <vt:lpstr>μ_(b ,) 40&lt;|b|&lt;50 </vt:lpstr>
      <vt:lpstr>V_los,  fewer entries, only the first two subgroups have enough samples with v_los measurements.</vt:lpstr>
      <vt:lpstr>PowerPoint Presentation</vt:lpstr>
      <vt:lpstr>μ_l</vt:lpstr>
      <vt:lpstr>μ_(b ,) 40&lt;|b|&lt;50 </vt:lpstr>
      <vt:lpstr>MCMC</vt:lpstr>
      <vt:lpstr>PowerPoint Presentation</vt:lpstr>
      <vt:lpstr>PowerPoint Presentation</vt:lpstr>
      <vt:lpstr>Phase plot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Xia Shufan</dc:creator>
  <cp:lastModifiedBy>Xia Shufan</cp:lastModifiedBy>
  <cp:revision>25</cp:revision>
  <dcterms:created xsi:type="dcterms:W3CDTF">2020-08-26T11:26:10Z</dcterms:created>
  <dcterms:modified xsi:type="dcterms:W3CDTF">2020-10-09T14:36:32Z</dcterms:modified>
</cp:coreProperties>
</file>